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4.xml" ContentType="application/vnd.openxmlformats-officedocument.presentationml.notesSlide+xml"/>
  <Override PartName="/ppt/ink/ink12.xml" ContentType="application/inkml+xml"/>
  <Override PartName="/ppt/notesSlides/notesSlide5.xml" ContentType="application/vnd.openxmlformats-officedocument.presentationml.notesSlide+xml"/>
  <Override PartName="/ppt/ink/ink13.xml" ContentType="application/inkml+xml"/>
  <Override PartName="/ppt/notesSlides/notesSlide6.xml" ContentType="application/vnd.openxmlformats-officedocument.presentationml.notesSlide+xml"/>
  <Override PartName="/ppt/ink/ink14.xml" ContentType="application/inkml+xml"/>
  <Override PartName="/ppt/notesSlides/notesSlide7.xml" ContentType="application/vnd.openxmlformats-officedocument.presentationml.notesSlide+xml"/>
  <Override PartName="/ppt/ink/ink15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04.93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16873 3928 768,'0'0'384,"-42"21"256,42-21 384,-22 0-896,1 0 0,-22-21 128,-21 21 128,-21 0-384,-22 0 0,-42 0 256,-65 0 0,-21 0 0,-85 21 128,-21-21-256,-86 21 0,-64 1 0,-21-1 0,-43 0 0,-43 1 128,-42-1-128,0 0 0,-22 1 0,-21 20 128,42-20-128,-20 20 0,42-20-128,43 20 128,-1 1-128,22 0 128,43-1-128,42 1 128,22 21-128,21-43 0,43 22 0,21-22 0,64 1 0,22-1 0,63-21 0,22 21 128,22-42 0,20 0 0,44-1 0,-2-20 128,23-1-128,-22-42 0,1 21 0,20 0 0,1 0-128,-22-43 0,1 0-128,-1-21 128,0 0-128,1 21 128,20 0-128,1 1 128,21-65 0,-1 43 128,23 21-128,20 1 0,1 20 0,21 22 0,0 22-128,43-1 0,21 0 0,0 22 0,64 0 0,22-1 0,42 22 128,21 0 0,43 0-128,65-21 128,41 21 0,44 0 0,42-21 0,64-22 0,22 22 0,42-23 0,0 2 0,22-1 128,21 0-128,0 22 0,0-22 0,-21 22 0,-1-22 0,-20 1 0,-1 20 0,-43 1 0,-41 0 0,-44-1 0,0 1 0,-64 21 128,0-21-128,-42 21 128,-43-22-128,0 22 0,-43 0 0,-22-21 0,-20 21 0,-43 21 0,0-21-128,-22 43 128,-42-22-128,-1 43 0,1-21 0,-22 42 0,-21-21 0,0 43 128,22 0-128,-22 43 128,0-22 0,21 0 128,-21 21 0,22 0 0,21 1-128,-22 20 128,0-42 0,-21 1 0,22-1-640,-44 0 0,1-21-384,-22 21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21.47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12177 3160 1536,'0'-43'768,"0"64"-1152,0-21 1408,0 0-1024,0 43 0,21 0 256,-21 21 0,0 21-128,22 22 0,-1-1 128,22 44 128,-1 21-128,1 0 128,0 20-128,20-20 0,1 0-128,1-22 128,-22-21-256,-22 0 0,22-21-512,-22-21 0,-21-22-256,21-22 128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21.82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12839 3811 768,'64'-128'384,"-21"21"384,-22 64 128,-21 43-896,0-21 128,-21 21-128,0 0 0,-1 0 0,-20 21 0,-1 1 0,0-1 128,1 22-128,20-1 0,1 1 0,21 21 0,21-21 0,22 21 128,21-22-128,0 1 0,64 21 128,0 0 128,-42 21-128,-1-21 128,-20 0-128,-23-21 128,-42 21 0,0-21 128,-64 21-256,0 0 0,-43-22-512,-21 1 128,-22 21-384,-20-21 128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13.94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13812 3554 640,'85'-42'256,"-21"20"-256,-42 22 384,-22-21-384,0 0 0,0-1 0,-43 1 128,-21-22-128,-21 1 0,-22-1 0,-64 0 128,-21 1 0,-43-1 128,0 0 0,-42 1 128,-22 20-128,21 22 128,1-21 0,20 42 0,23 1-256,20 20 128,43-20-256,43-1 0,43 0 0,21 1 0,107-1 0,63 0 128,22-42 0,43 0 0,43-1 0,-1-42 128,44 0-128,-1-21 128,0-22-128,-43 22 0,-21 21-128,-21 21 0,-43 1-128,-42-2 128,-22 23-128,-43 21 128,-21 43-128,-21 0 0,-22 42 0,-21 22 128,0 42-128,-22 22 128,22 21 0,0 21 0,0 1 0,22 0 0,20-22 128,22 0 0,0-64 0,0 0 0,0-43 0,22-21 128,-22-43 0,0-42 0,0-64-128,-22-22 0,1-85-128,0-64 128,-43-22-256,0 1 128,-22-1-128,1 1 0,-22 21 0,22 21 128,-1 64-128,1 22 128,21 21-128,0 21 128,21 43-128,0 21 128,43 22-256,0 21 128,21 43 0,1 21 0,42 42 128,22 44 0,20 20 0,65 44 128,21 0 0,64 20 128,0 22-128,44 0 0,-23 22-384,22-22 0,-43 0-512,-43 0 128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15.80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12945 3821 1408,'44'-149'640,"-2"85"-640,-20 43 768,-44-22-1024,22 22 0,-21-22-256,-44-21 0,1 0 512,-64-22 128,-21 1-384,-43 21 0,-21-21 128,-43 21 0,21 21 128,-21 22 128,21 21 0,43 0 0,21 21 0,22 22 0,42-1 0,43 1 128,43 0-128,42-22 128,43 0-128,43 1 0,85-22-128,21-22 128,43-20-128,22-44 128,21 1-128,-43 0 128,0-22-128,-43 22 128,-64 21-128,-21-1 0,-63 44 0,-22 21 0,-43 21-128,-43 22 128,-43 21-128,-42 64 128,-21 22 0,-22 20 0,0 1 0,1 43 128,-1-44-128,43 1 0,22-42 128,41-1 0,1-64 128,43 0 0,-1-64-128,1-43 128,0-64 0,21-21 0,0-86-128,0-20 128,0-44-256,21 1 0,-21 63-128,21 0 128,-21 44 0,0 42 0,-21 21-128,0 22 128,21 21-128,-22 42 0,1 1 0,21 21 0,21 43 128,22 42 128,21 43 0,65 43 128,20 63 0,43 23 0,21 63 0,22-21 128,-22 21-896,22-21 128,-21 43-384,-44-44 128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17.68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12936 3714 512,'-171'-86'256,"-128"1"-256,193 64 256,-44-1-256,-64-20 128,1 20-128,-22 22 0,1-21 0,-22 21 0,42 0 0,0 21 0,44-21 0,-1 22 0,64-1 0,22-21 0,21 21 0,64 1 0,21-22 0,43 21 128,64-21-128,43 0 128,42-21 0,22-1 0,43-20-128,-1 20 128,22-20-128,-43-22 128,1-22-128,-44 1 128,-21 0-128,-43-1 128,-21 22-128,-42 0 0,-44 22 0,-42 42 0,-21 0-128,-43 64 128,-43 42 0,-21 22 0,-42 43 0,-22 42 0,20 1 0,-20 21 0,43-22 0,21-42 0,21-43 128,22 0 0,21-64 0,21 0 0,1-43 0,-1-21 0,22-64 0,-1-64 0,1-21-128,0-86 128,-1-21-128,22-64 0,0 21 0,0 0 0,-21 22 128,21 63 0,0 43 0,0 43 0,-21 22-128,21 20 0,0 22 0,-22 43 0,22 21-256,22 21 128,-1 65-128,43 42 128,0 85 128,43 22 0,21 43 128,64 42 128,21-22-256,22 44 128,0-43-512,21 21 128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19.47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13064 4430 1280,'21'-85'640,"0"21"-512,-21 21 640,-21 22-768,0-22 128,-1-21 0,-42-21 0,-21-23-256,-22 23 128,-42-22 0,-64 22 128,-1-22-256,-42 22 128,-1 21 0,1 21 0,0 22 0,22 21 0,42 21 0,20 22 128,23-22-128,42 43 128,43-21-128,43 0 128,42-1-128,43 22 128,43-42-128,42-1 128,44-21 0,63-43 0,21 1 0,22-22 0,21-64-128,-20 0 128,-23 21 0,-64 0 0,-21 43 0,-64 0 0,-42 43-128,-44 0 128,-42 42 0,-42 22 0,-65 42-128,-21 0 0,-43 65 0,1-1 0,-44 43 0,44-43 0,-1 23 0,21-23 0,43 0 0,22-20 0,21-23 0,42-42 128,22 0 0,0-42 0,22-22 0,20-64 0,-20-22 0,42-42 128,0-64-128,-21-43 0,21-43-128,0-42 128,-21 22-128,0-1 0,-22 63 0,-21 23 0,21 21-128,-21 64 128,0 21-256,-21 43 128,21 43-128,0 21 0,0 64 0,21 0 128,1 85-128,42 43 128,0 64 128,0 44 128,42 84 0,-42-128 0,86 192-128,20-20 0,1-23-640,-22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05.89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13716 4047 2304,'42'-86'1152,"-63"-21"-1280,21 64 1536,-21 22-1408,-22-22 0,0 1-128,-42-22 128,-22 0 0,-64 0 0,0 0-128,-42-22 128,-43 1 0,-21 0 0,-23-1 0,1 22 128,1 0 0,20 21 128,22 1-128,21-1 0,22 22 0,63-1 0,22 22-128,22-21 128,42 0-128,21 21 128,43-22-128,43 22 128,21-21 0,42-1 0,44 1 0,20 21 0,44-43-128,20 22 128,2-1-128,20 1 128,-43 0-128,22-1 128,-43 22-256,-43 0 128,1 22-128,-43 20 128,-22 1-128,-21 0 128,-42 43-128,-22-22 0,-43 64 0,0 0 128,-42 21-128,-22-21 128,22 43 0,-22-22 0,0-21 0,22 0 128,-1-20-128,44-44 0,-23 0 128,44-22 128,-22 1-128,22-43 128,-22 0-128,22-43 128,21-42 0,-21-22 128,21-43-384,0-20 128,0-22 0,0-22 0,21 1-128,-21-22 128,21 42-256,-21 23 0,0-1 256,-21 22 0,21 21-128,0 21 0,0 22-128,0 21 128,0 42-128,0 1 0,43 42-128,-1 1 0,1 42 0,21 21 128,43 43 128,-22 43 0,22 42 0,-22 22 0,23 0 128,-23 64 0,0-43-896,1 43 128,-22 21-256,0-64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18.40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8016 3971 1536,'0'-43'768,"21"43"-896,-21 21 768,22 1-256,-1 20 128,22 1 0,-22 21 128,22 0-768,-22-22 0,22 1 512,-1-1 128,-42 2-896,0 19 0,0-41-256,-42 20 128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18.58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7770 3640 2816,'-64'-96'1408,"64"96"-2048,0 0 2560,0 32-2688,32 0 128,-32 0-768,32 32 128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18.94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8410 4408 2944,'0'0'1408,"0"0"-1792,0 0 2560,-21-22-2176,21 1 0,0-22 0,0 0 0,21 0 0,-21-20 0,22-1-128,-1 0 128,0 21-128,1 0 128,-1 22-128,0 21 0,1 0 0,20 21 128,-20 22 0,20 0 0,1-1 0,0 22 128,21 0 0,0-21 0,0-1 0,0-20 0,-21 21-768,21 0 0,-21-22-128,-1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19.51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10022 3598 2304,'43'-64'1152,"-43"-1"-1664,21 65 2048,-21 0-1664,0 0 128,0 0-128,0 0 128,0 43 0,22 0 128,-22 21-128,21 43 128,0-1-128,43 1 128,-21 21 0,21 0 0,0 21 0,0-42 0,1-1 0,-23-21 0,1 1 0,-22-22 128,-21-21-128,0-22 0,-21 1 0,-22-22 128,1-22-256,-23-20 128,1-23 0,0 1 0,-21 0-256,-22-21 128,0 42 0,1-21 0,-1 43-128,0-22 128,1 43-128,42-21 0,-22 21 0,1 21 0,21 22 0,21 0 0,43 21 0,-21-22 128,42 22 0,22 0 128,0-21-128,21-1 128,0 2 0,21-2 0,0-20-768,22-1 0,-22-21-128,22 21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20.19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9884 4931 2176,'21'0'1024,"43"0"-1280,-42 0 1792,20 0-1536,22 0 128,-21 0 0,21 0 0,21-22-128,-21-20 0,0-2 0,-21 2 128,0-22-128,-1 0 128,-20 0-128,-22-21 128,0 42-128,0 0 0,-22 1-128,1-1 128,-22 22-128,1 21 128,20 0 0,-20 0 0,-1 21-128,22 43 128,-22 0-128,43 0 128,-21 21 0,42 0 0,0-21 128,22 22 0,21-22 0,21-21 128,22 0 0,0-1 0,-1-42-128,1 0 128,-1-21-128,-20-22 0,0 1-256,-22-22 128,0-22-256,-22-21 128,1 1-128,-22-1 0,1-21 0,-22 21 0,-22-21 128,1 0 0,0 22 0,-1-1 128,1 22-128,0 21 128,-22-1 0,22 1 128,-1 22-256,1-1 128,21 43 0,-21 0 0,21 43 0,0-1 128,0 65-128,0 0 128,21 21 0,22 0 128,-22 21-128,22-21 128,21 22-128,0-22 128,0-22-128,-22 1 0,1-22-512,-22-20 0,-21-1-384,0-43 128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21.001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10320 4174 1280,'0'-21'640,"21"21"-128,1 0 640,-1 0-896,22 0 128,21 21 128,0-21 0,22 0-768,-1-21 128,22 21 384,21-22 128,0 22-384,0-21 0,21 0-256,0-1 0,-21 1-128,0 0 128,-21-1-128,1-20 0,-23 20 128,-21 1 0,-21-22 128,-1 22 128,1 21 0,-22-21 0,-21-1 0,0 1 0,-21 21 0,-22 0 128,-21 21 0,0 22 128,-21 0-128,-1 42 128,0 0-128,1 22 128,21-22-128,0 1 128,21-22-256,1 22 128,20-22 0,1-22 0,21 1 0,21-22 128,-21-21-128,43-21 128,-22 0-128,22-22 128,0-21-128,21-1 0,0-20-128,0 0 0,-22 21 0,2 0 0,-1 21-128,-22 0 0,22 22 0,-22 21 0,0 0 0,1 43 0,-1-1 0,22 22 128,-22 22 0,22-22 128,-1 0-128,1 0 128,0 0 0,21-21 0,-22 0 0,22-1 128,-21-42-128,0 0 0,-1-21 0,22 0 0,-21-22 0,0-21 0,21-22-128,-22 1 0,1 21-128,0 0 0,-22 21 0,22 0 0,-22 43-128,0 0 128,1 43 0,21 0 0,-22-1 0,22 22 128,0-21 0,-1 0 0,22 21-128,-21 0 128,0-42-512,-1 20 0,1-20-256,-22-22 128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0:21.14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11869 3662 1024,'-64'-32'512,"32"32"-512,-1 0 384,33 0-384,33 32 0,-33-32-512,32 32 128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1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2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3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4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5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6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7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oc.gov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budsassociation.org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6.xml"/><Relationship Id="rId18" Type="http://schemas.openxmlformats.org/officeDocument/2006/relationships/image" Target="../media/image9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17" Type="http://schemas.openxmlformats.org/officeDocument/2006/relationships/customXml" Target="../ink/ink8.xm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customXml" Target="../ink/ink5.xml"/><Relationship Id="rId24" Type="http://schemas.openxmlformats.org/officeDocument/2006/relationships/image" Target="../media/image12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10" Type="http://schemas.openxmlformats.org/officeDocument/2006/relationships/image" Target="../media/image5.png"/><Relationship Id="rId19" Type="http://schemas.openxmlformats.org/officeDocument/2006/relationships/customXml" Target="../ink/ink9.xml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09800" y="2895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 Functions and Strategy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1905000" y="411956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on HRM</a:t>
            </a:r>
          </a:p>
        </p:txBody>
      </p:sp>
      <p:sp>
        <p:nvSpPr>
          <p:cNvPr id="148" name="Shape 148"/>
          <p:cNvSpPr/>
          <p:nvPr/>
        </p:nvSpPr>
        <p:spPr>
          <a:xfrm>
            <a:off x="3124200" y="1447800"/>
            <a:ext cx="2590800" cy="12954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laws and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regulations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1295400" y="3048000"/>
            <a:ext cx="7162799" cy="3140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legislation has an enormous effect on HRM </a:t>
            </a:r>
          </a:p>
          <a:p>
            <a:pPr marL="0" marR="0" lvl="0" indent="127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laws protect employee rights to union representation, fair wages, family medical leave, and freedom from discrimination based on conditions unrelated to job performance</a:t>
            </a:r>
          </a:p>
          <a:p>
            <a:pPr marL="0" marR="0" lvl="0" indent="127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U.S. Equal Employment Opportunity Commission </a:t>
            </a:r>
            <a:r>
              <a:rPr lang="en-US" sz="20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www.eeoc.gov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enforces federal laws on civil rights at work.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/>
        </p:nvSpPr>
        <p:spPr>
          <a:xfrm>
            <a:off x="1905000" y="411956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on HRM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533400" y="1576387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3505200" y="1584270"/>
            <a:ext cx="2362200" cy="12954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labor unions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1066800" y="3489269"/>
            <a:ext cx="7467600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assist workers in dealing with company management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negotiate wages, hours, and other terms of employment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promote and foster a grievance procedure between workers and management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1219200" y="5546669"/>
            <a:ext cx="70104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When a union is present, employers can not fire workers for unjustified reasons</a:t>
            </a:r>
            <a:r>
              <a:rPr lang="en-US" sz="20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/>
        </p:nvSpPr>
        <p:spPr>
          <a:xfrm>
            <a:off x="1905000" y="411956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on HRM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533400" y="156226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543300" y="1509712"/>
            <a:ext cx="2590800" cy="14478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thought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1028700" y="3262313"/>
            <a:ext cx="7467600" cy="21542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Frederick Taylor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developed principles to enhance worker productivity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Hugo Munsterberg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devised improvements to worker testing, training, evaluations, and efficiency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Mary Parker Follet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advocated people-oriented organizations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Elton Mayo’s Hawthorne Studies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dynamics of informal work groups have a bigger effect on worker performance than do wage incentives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609600" y="5668121"/>
            <a:ext cx="84582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Hawthorne Studies gave rise to the human relations movement: benefits, healthy work conditions, concern for employee well-being.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/>
        </p:nvSpPr>
        <p:spPr>
          <a:xfrm>
            <a:off x="609600" y="156226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1676400" y="494320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Structure of the HR Department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295400" y="26670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employment</a:t>
            </a:r>
          </a:p>
        </p:txBody>
      </p:sp>
      <p:sp>
        <p:nvSpPr>
          <p:cNvPr id="176" name="Shape 176"/>
          <p:cNvSpPr/>
          <p:nvPr/>
        </p:nvSpPr>
        <p:spPr>
          <a:xfrm>
            <a:off x="3162300" y="3796144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training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177" name="Shape 177"/>
          <p:cNvSpPr/>
          <p:nvPr/>
        </p:nvSpPr>
        <p:spPr>
          <a:xfrm>
            <a:off x="4343400" y="22860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compensation /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benefits</a:t>
            </a:r>
          </a:p>
        </p:txBody>
      </p:sp>
      <p:sp>
        <p:nvSpPr>
          <p:cNvPr id="178" name="Shape 178"/>
          <p:cNvSpPr/>
          <p:nvPr/>
        </p:nvSpPr>
        <p:spPr>
          <a:xfrm>
            <a:off x="6096000" y="34290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relations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1066800" y="1636062"/>
            <a:ext cx="7086600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are four areas in a typical nonunion HR department: 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762000" y="5105400"/>
            <a:ext cx="7543800" cy="1006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Many HR departments also offer services such as operating the company’s credit union, making child-care arrangements, providing security, or running in-house medical or food services.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/>
        </p:nvSpPr>
        <p:spPr>
          <a:xfrm>
            <a:off x="1667434" y="494320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Structure of the HR Department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2514600" y="1568450"/>
            <a:ext cx="510539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promotes staffing activities, recruits new employees, but does not make hiring decision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2514600" y="2863850"/>
            <a:ext cx="525779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helps workers adapt to change in the company’s external and internal environments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2514600" y="4235450"/>
            <a:ext cx="541020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pays employees and administers their benefits package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2514600" y="5149850"/>
            <a:ext cx="6019799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ensures open communication within the company by fostering top management commitment, upward and accurate communication, feedback, and effective information sources</a:t>
            </a:r>
          </a:p>
        </p:txBody>
      </p:sp>
      <p:sp>
        <p:nvSpPr>
          <p:cNvPr id="190" name="Shape 190"/>
          <p:cNvSpPr/>
          <p:nvPr/>
        </p:nvSpPr>
        <p:spPr>
          <a:xfrm>
            <a:off x="533400" y="4006850"/>
            <a:ext cx="1828800" cy="9905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compensation/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benefits</a:t>
            </a:r>
          </a:p>
        </p:txBody>
      </p:sp>
      <p:sp>
        <p:nvSpPr>
          <p:cNvPr id="191" name="Shape 191"/>
          <p:cNvSpPr/>
          <p:nvPr/>
        </p:nvSpPr>
        <p:spPr>
          <a:xfrm>
            <a:off x="533400" y="5302250"/>
            <a:ext cx="1828800" cy="9905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relations</a:t>
            </a:r>
          </a:p>
        </p:txBody>
      </p:sp>
      <p:sp>
        <p:nvSpPr>
          <p:cNvPr id="192" name="Shape 192"/>
          <p:cNvSpPr/>
          <p:nvPr/>
        </p:nvSpPr>
        <p:spPr>
          <a:xfrm>
            <a:off x="533400" y="2711450"/>
            <a:ext cx="1828800" cy="9905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training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193" name="Shape 193"/>
          <p:cNvSpPr/>
          <p:nvPr/>
        </p:nvSpPr>
        <p:spPr>
          <a:xfrm>
            <a:off x="533400" y="1492250"/>
            <a:ext cx="1828800" cy="9905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employment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/>
        </p:nvSpPr>
        <p:spPr>
          <a:xfrm>
            <a:off x="1752600" y="502443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Careers in HR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522193" y="151419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674593" y="1590395"/>
            <a:ext cx="7696199" cy="33242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HR positions include: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assistants who support other HR professionals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generalists who provide service in all four HR functions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specialists who work in one of the four HR functions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executives who report to top management and coordinate HR functions to organizational strategy</a:t>
            </a:r>
          </a:p>
        </p:txBody>
      </p:sp>
      <p:sp>
        <p:nvSpPr>
          <p:cNvPr id="201" name="Shape 201"/>
          <p:cNvSpPr/>
          <p:nvPr/>
        </p:nvSpPr>
        <p:spPr>
          <a:xfrm>
            <a:off x="1055594" y="5141207"/>
            <a:ext cx="72390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Interpersonal communication skills and ambition are two factors that HR professionals say advance their careers.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/>
        </p:nvSpPr>
        <p:spPr>
          <a:xfrm>
            <a:off x="1676400" y="476391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Careers in HR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683558" y="134554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1140758" y="1574145"/>
            <a:ext cx="7696199" cy="11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Organizations that spend money for quality HR programs perform better than those that don’t.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(HCI study)</a:t>
            </a:r>
          </a:p>
        </p:txBody>
      </p:sp>
      <p:sp>
        <p:nvSpPr>
          <p:cNvPr id="209" name="Shape 209"/>
          <p:cNvSpPr/>
          <p:nvPr/>
        </p:nvSpPr>
        <p:spPr>
          <a:xfrm>
            <a:off x="1902758" y="3174346"/>
            <a:ext cx="5943599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Quality programs: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reward productive work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offer a flexible, work-friendly environment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properly recruit and retain quality employees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effective communications</a:t>
            </a:r>
          </a:p>
        </p:txBody>
      </p:sp>
      <p:sp>
        <p:nvSpPr>
          <p:cNvPr id="210" name="Shape 210"/>
          <p:cNvSpPr/>
          <p:nvPr/>
        </p:nvSpPr>
        <p:spPr>
          <a:xfrm>
            <a:off x="849813" y="5164128"/>
            <a:ext cx="8077199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Make sure HR services match the overall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organizational strategy</a:t>
            </a:r>
            <a:r>
              <a:rPr lang="en-US" sz="22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Exhibit 2-6</a:t>
            </a:r>
          </a:p>
        </p:txBody>
      </p:sp>
      <p:pic>
        <p:nvPicPr>
          <p:cNvPr id="217" name="Shape 2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" y="1524000"/>
            <a:ext cx="9040090" cy="4615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/>
        </p:nvSpPr>
        <p:spPr>
          <a:xfrm>
            <a:off x="1828800" y="488156"/>
            <a:ext cx="5638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 Trends and Opportunities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587187" y="16764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815787" y="1676400"/>
            <a:ext cx="7696199" cy="41417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more than half of all companies </a:t>
            </a:r>
            <a:r>
              <a:rPr lang="en-US" sz="22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outsource</a:t>
            </a:r>
            <a:r>
              <a:rPr lang="en-US" sz="2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all or some parts of their HR functions </a:t>
            </a:r>
          </a:p>
          <a:p>
            <a:pPr marL="0" marR="0" lvl="0" indent="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2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professional employer organizations</a:t>
            </a:r>
            <a:r>
              <a:rPr lang="en-US" sz="2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(PEO) help small- to medium-size companies attract stronger candidates and handle new laws in HR</a:t>
            </a:r>
          </a:p>
          <a:p>
            <a:pPr marL="0" marR="0" lvl="0" indent="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2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shared services</a:t>
            </a:r>
            <a:r>
              <a:rPr lang="en-US" sz="2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allow organizations with several divisions or locations to consolidate some HR functions into one central location while retaining certain functions in divisional locations</a:t>
            </a:r>
            <a:r>
              <a:rPr lang="en-US" sz="2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/>
        </p:nvSpPr>
        <p:spPr>
          <a:xfrm>
            <a:off x="1676400" y="511804"/>
            <a:ext cx="6324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Entrepreneurial, Global, Ethical HR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685800" y="1600200"/>
            <a:ext cx="7619999" cy="3776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HR managers in small businesses perform the same functions of those in larger businesses, but on a smaller scale</a:t>
            </a:r>
          </a:p>
          <a:p>
            <a:pPr marL="0" marR="0" lvl="0" indent="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international HRM is very involved and costly</a:t>
            </a:r>
          </a:p>
          <a:p>
            <a:pPr marL="0" marR="0" lvl="0" indent="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recent corporate scandals and resulting legislation (SOX) have spurred the “corporate ethicist / ombuds” position </a:t>
            </a:r>
          </a:p>
          <a:p>
            <a:pPr marL="0" marR="0" lvl="0" indent="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 </a:t>
            </a:r>
            <a:r>
              <a:rPr lang="en-US" sz="22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www.ombudsassociation.org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info on the profession.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B22626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B2262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has a dual nature:</a:t>
            </a:r>
          </a:p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B2262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Importance of HRM</a:t>
            </a:r>
          </a:p>
        </p:txBody>
      </p:sp>
      <p:sp>
        <p:nvSpPr>
          <p:cNvPr id="61" name="Shape 61"/>
          <p:cNvSpPr/>
          <p:nvPr/>
        </p:nvSpPr>
        <p:spPr>
          <a:xfrm>
            <a:off x="1409700" y="2240189"/>
            <a:ext cx="6172199" cy="2514599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Shape 62"/>
          <p:cNvCxnSpPr/>
          <p:nvPr/>
        </p:nvCxnSpPr>
        <p:spPr>
          <a:xfrm rot="10800000" flipH="1">
            <a:off x="1447800" y="2209800"/>
            <a:ext cx="6172199" cy="2514599"/>
          </a:xfrm>
          <a:prstGeom prst="straightConnector1">
            <a:avLst/>
          </a:prstGeom>
          <a:noFill/>
          <a:ln w="9525" cap="flat">
            <a:solidFill>
              <a:srgbClr val="E6E6C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/>
          <p:nvPr/>
        </p:nvSpPr>
        <p:spPr>
          <a:xfrm>
            <a:off x="1752600" y="2438400"/>
            <a:ext cx="3048000" cy="707886"/>
          </a:xfrm>
          <a:prstGeom prst="rect">
            <a:avLst/>
          </a:prstGeom>
          <a:solidFill>
            <a:srgbClr val="B22626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supports the organization’s strategy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4114800" y="3810000"/>
            <a:ext cx="3467099" cy="707886"/>
          </a:xfrm>
          <a:prstGeom prst="rect">
            <a:avLst/>
          </a:prstGeom>
          <a:solidFill>
            <a:srgbClr val="B22626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represents and advocates for the employees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838200" y="5257800"/>
            <a:ext cx="73152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Strategic HRM provides a clear connection between the organization’s goals and the activities of employees</a:t>
            </a:r>
            <a:r>
              <a:rPr lang="en-US" sz="22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1828800" y="488156"/>
            <a:ext cx="6934199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Match the Fours</a:t>
            </a:r>
          </a:p>
        </p:txBody>
      </p:sp>
      <p:sp>
        <p:nvSpPr>
          <p:cNvPr id="236" name="Shape 236"/>
          <p:cNvSpPr txBox="1"/>
          <p:nvPr/>
        </p:nvSpPr>
        <p:spPr>
          <a:xfrm>
            <a:off x="571500" y="1671497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 txBox="1"/>
          <p:nvPr/>
        </p:nvSpPr>
        <p:spPr>
          <a:xfrm>
            <a:off x="419100" y="1747697"/>
            <a:ext cx="2819400" cy="46307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major HR positions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HR department areas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quality programs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HRM functions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external influences on HRM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Shape 238"/>
          <p:cNvSpPr txBox="1"/>
          <p:nvPr/>
        </p:nvSpPr>
        <p:spPr>
          <a:xfrm>
            <a:off x="5067300" y="1519096"/>
            <a:ext cx="30480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4152900" y="1747697"/>
            <a:ext cx="4648199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staffing, training, motivation, maintenance</a:t>
            </a: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None/>
            </a:pPr>
            <a:endParaRPr sz="17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environment, laws, labor unions, management thought</a:t>
            </a: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None/>
            </a:pPr>
            <a:endParaRPr sz="17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employment, training, compensation, employee relations</a:t>
            </a: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None/>
            </a:pPr>
            <a:endParaRPr sz="17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85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assistants, generalists, specialists, executives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reward productive work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offer a flexible, work-friendly environment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properly recruit and retain quality employees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effective communications</a:t>
            </a:r>
          </a:p>
        </p:txBody>
      </p:sp>
      <p:cxnSp>
        <p:nvCxnSpPr>
          <p:cNvPr id="240" name="Shape 240"/>
          <p:cNvCxnSpPr/>
          <p:nvPr/>
        </p:nvCxnSpPr>
        <p:spPr>
          <a:xfrm>
            <a:off x="3009900" y="1976297"/>
            <a:ext cx="1219199" cy="27431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1" name="Shape 241"/>
          <p:cNvCxnSpPr/>
          <p:nvPr/>
        </p:nvCxnSpPr>
        <p:spPr>
          <a:xfrm>
            <a:off x="2628900" y="2738297"/>
            <a:ext cx="1600199" cy="9905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2" name="Shape 242"/>
          <p:cNvCxnSpPr/>
          <p:nvPr/>
        </p:nvCxnSpPr>
        <p:spPr>
          <a:xfrm>
            <a:off x="2781300" y="3881296"/>
            <a:ext cx="1447800" cy="13715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3" name="Shape 243"/>
          <p:cNvCxnSpPr/>
          <p:nvPr/>
        </p:nvCxnSpPr>
        <p:spPr>
          <a:xfrm rot="10800000" flipH="1">
            <a:off x="2628900" y="1976296"/>
            <a:ext cx="1600199" cy="26669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4" name="Shape 244"/>
          <p:cNvCxnSpPr/>
          <p:nvPr/>
        </p:nvCxnSpPr>
        <p:spPr>
          <a:xfrm rot="10800000" flipH="1">
            <a:off x="3009900" y="2738296"/>
            <a:ext cx="1219199" cy="27431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HRM Functions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457200" y="1524000"/>
            <a:ext cx="7315200" cy="488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has four basic functions: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609600" y="52578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In other words, hiring people, preparing them, stimulating them, and keeping them.</a:t>
            </a:r>
          </a:p>
        </p:txBody>
      </p:sp>
      <p:sp>
        <p:nvSpPr>
          <p:cNvPr id="73" name="Shape 73"/>
          <p:cNvSpPr/>
          <p:nvPr/>
        </p:nvSpPr>
        <p:spPr>
          <a:xfrm>
            <a:off x="609600" y="22860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staffing</a:t>
            </a:r>
          </a:p>
        </p:txBody>
      </p:sp>
      <p:sp>
        <p:nvSpPr>
          <p:cNvPr id="74" name="Shape 74"/>
          <p:cNvSpPr/>
          <p:nvPr/>
        </p:nvSpPr>
        <p:spPr>
          <a:xfrm>
            <a:off x="2514600" y="28956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training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75" name="Shape 75"/>
          <p:cNvSpPr/>
          <p:nvPr/>
        </p:nvSpPr>
        <p:spPr>
          <a:xfrm>
            <a:off x="4572000" y="32766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sp>
        <p:nvSpPr>
          <p:cNvPr id="76" name="Shape 76"/>
          <p:cNvSpPr/>
          <p:nvPr/>
        </p:nvSpPr>
        <p:spPr>
          <a:xfrm>
            <a:off x="6629400" y="3657600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maintenance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123039" y="1321624"/>
              <a:ext cx="5755680" cy="968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47159" y="1273744"/>
                <a:ext cx="5803200" cy="106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423681" y="1144744"/>
              <a:ext cx="1360320" cy="937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99563" y="1096870"/>
                <a:ext cx="1407836" cy="10334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5009841" y="2720104"/>
              <a:ext cx="100080" cy="199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85721" y="2672195"/>
                <a:ext cx="147600" cy="2957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4787121" y="2443384"/>
              <a:ext cx="15600" cy="38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71041" y="2411464"/>
                <a:ext cx="47280" cy="10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5278881" y="2727784"/>
              <a:ext cx="292320" cy="1845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54761" y="2679935"/>
                <a:ext cx="339840" cy="2802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5885841" y="2389624"/>
              <a:ext cx="499680" cy="5227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861721" y="2341744"/>
                <a:ext cx="547200" cy="61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6354561" y="2335864"/>
              <a:ext cx="622560" cy="59184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30436" y="2287984"/>
                <a:ext cx="670089" cy="6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6669681" y="2620024"/>
              <a:ext cx="1176000" cy="3153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45563" y="2572144"/>
                <a:ext cx="1223515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7691601" y="2504824"/>
              <a:ext cx="30960" cy="156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675645" y="2472904"/>
                <a:ext cx="62396" cy="7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8006721" y="2135944"/>
              <a:ext cx="207600" cy="791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982615" y="2088057"/>
                <a:ext cx="255093" cy="8875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8375361" y="2420344"/>
              <a:ext cx="261600" cy="45360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8351252" y="2372464"/>
                <a:ext cx="309098" cy="549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HRM Functions</a:t>
            </a:r>
          </a:p>
        </p:txBody>
      </p:sp>
      <p:sp>
        <p:nvSpPr>
          <p:cNvPr id="82" name="Shape 82"/>
          <p:cNvSpPr/>
          <p:nvPr/>
        </p:nvSpPr>
        <p:spPr>
          <a:xfrm>
            <a:off x="3810000" y="1727947"/>
            <a:ext cx="19811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staffing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1143000" y="3124200"/>
            <a:ext cx="7315200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strategic human resource planning: match prospects’ skills to the company’s strategy needs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recruiting: use accurate job descriptions to obtain an appropriate pool of applicants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selection: thin out pool of applicants to find the best choice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762000" y="5105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Staffing has fostered the most change in HR departments during the past 30 years.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46321" y="1221544"/>
              <a:ext cx="1291200" cy="1060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2203" y="1173664"/>
                <a:ext cx="1338716" cy="1156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HRM Functions</a:t>
            </a:r>
          </a:p>
        </p:txBody>
      </p:sp>
      <p:sp>
        <p:nvSpPr>
          <p:cNvPr id="90" name="Shape 90"/>
          <p:cNvSpPr/>
          <p:nvPr/>
        </p:nvSpPr>
        <p:spPr>
          <a:xfrm>
            <a:off x="3711387" y="1524000"/>
            <a:ext cx="2133599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training and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1006287" y="2796988"/>
            <a:ext cx="7543800" cy="31162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orientation: teach the rules, regulations, goals, and culture of the company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employee training: help employees acquire better skills for the job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employee development: prepare employee for future position(s) in the company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organizational development: help employees adapt to the company’s changing strategic directions 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career development: provide necessary information and assessment in helping employees realize career goals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891987" y="5928519"/>
            <a:ext cx="7772400" cy="427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goal is to have competent, adapted employees.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07921" y="1244584"/>
              <a:ext cx="1022160" cy="1006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3798" y="1196710"/>
                <a:ext cx="1069686" cy="110254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3639671" y="1515034"/>
            <a:ext cx="2133599" cy="1143000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591670" y="2667000"/>
            <a:ext cx="8229600" cy="2987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theories and job design: environment and well-constructed jobs factor heavily in employee performance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performance appraisals: standards for each employee; must provide feedback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rewards and compensation: must be link between compensation and performance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employee benefits: should coordinate with a pay-for-performance plan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HRM Functions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62081" y="1275544"/>
              <a:ext cx="1083600" cy="101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7961" y="1227664"/>
                <a:ext cx="1131120" cy="11102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HRM Functions</a:t>
            </a:r>
          </a:p>
        </p:txBody>
      </p:sp>
      <p:sp>
        <p:nvSpPr>
          <p:cNvPr id="105" name="Shape 105"/>
          <p:cNvSpPr/>
          <p:nvPr/>
        </p:nvSpPr>
        <p:spPr>
          <a:xfrm>
            <a:off x="3276600" y="1524000"/>
            <a:ext cx="2286000" cy="12191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maintenance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838200" y="2971800"/>
            <a:ext cx="7315200" cy="1768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safety and health: caring for employees’ well-being has a big effect on their commitment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communications and employee relations: keep employees well-informed of company doings, and provide a means of venting frustrations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609600" y="5486400"/>
            <a:ext cx="7772400" cy="427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Job loyalty has declined over the past decade.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15921" y="1175464"/>
              <a:ext cx="1052880" cy="120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91804" y="1127584"/>
                <a:ext cx="1100395" cy="1302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/>
        </p:nvSpPr>
        <p:spPr>
          <a:xfrm>
            <a:off x="1905000" y="411956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on HRM</a:t>
            </a:r>
          </a:p>
        </p:txBody>
      </p:sp>
      <p:grpSp>
        <p:nvGrpSpPr>
          <p:cNvPr id="113" name="Shape 113"/>
          <p:cNvGrpSpPr/>
          <p:nvPr/>
        </p:nvGrpSpPr>
        <p:grpSpPr>
          <a:xfrm>
            <a:off x="2438399" y="2895599"/>
            <a:ext cx="1981200" cy="1219199"/>
            <a:chOff x="1343" y="1679"/>
            <a:chExt cx="1248" cy="767"/>
          </a:xfrm>
        </p:grpSpPr>
        <p:cxnSp>
          <p:nvCxnSpPr>
            <p:cNvPr id="114" name="Shape 114"/>
            <p:cNvCxnSpPr/>
            <p:nvPr/>
          </p:nvCxnSpPr>
          <p:spPr>
            <a:xfrm>
              <a:off x="2352" y="2112"/>
              <a:ext cx="239" cy="0"/>
            </a:xfrm>
            <a:prstGeom prst="straightConnector1">
              <a:avLst/>
            </a:prstGeom>
            <a:noFill/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15" name="Shape 115"/>
            <p:cNvSpPr/>
            <p:nvPr/>
          </p:nvSpPr>
          <p:spPr>
            <a:xfrm>
              <a:off x="1343" y="1679"/>
              <a:ext cx="1056" cy="767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management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thought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" name="Shape 116"/>
          <p:cNvGrpSpPr/>
          <p:nvPr/>
        </p:nvGrpSpPr>
        <p:grpSpPr>
          <a:xfrm>
            <a:off x="4114800" y="3809999"/>
            <a:ext cx="1600199" cy="1600200"/>
            <a:chOff x="2400" y="2255"/>
            <a:chExt cx="1007" cy="1008"/>
          </a:xfrm>
        </p:grpSpPr>
        <p:cxnSp>
          <p:nvCxnSpPr>
            <p:cNvPr id="117" name="Shape 117"/>
            <p:cNvCxnSpPr/>
            <p:nvPr/>
          </p:nvCxnSpPr>
          <p:spPr>
            <a:xfrm rot="10800000">
              <a:off x="2928" y="2255"/>
              <a:ext cx="0" cy="239"/>
            </a:xfrm>
            <a:prstGeom prst="straightConnector1">
              <a:avLst/>
            </a:prstGeom>
            <a:noFill/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18" name="Shape 118"/>
            <p:cNvSpPr/>
            <p:nvPr/>
          </p:nvSpPr>
          <p:spPr>
            <a:xfrm>
              <a:off x="2400" y="2447"/>
              <a:ext cx="1007" cy="816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labor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unions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" name="Shape 119"/>
          <p:cNvGrpSpPr/>
          <p:nvPr/>
        </p:nvGrpSpPr>
        <p:grpSpPr>
          <a:xfrm>
            <a:off x="5562600" y="2895599"/>
            <a:ext cx="1905000" cy="1295400"/>
            <a:chOff x="3312" y="1679"/>
            <a:chExt cx="1200" cy="816"/>
          </a:xfrm>
        </p:grpSpPr>
        <p:cxnSp>
          <p:nvCxnSpPr>
            <p:cNvPr id="120" name="Shape 120"/>
            <p:cNvCxnSpPr/>
            <p:nvPr/>
          </p:nvCxnSpPr>
          <p:spPr>
            <a:xfrm rot="10800000">
              <a:off x="3312" y="2112"/>
              <a:ext cx="239" cy="0"/>
            </a:xfrm>
            <a:prstGeom prst="straightConnector1">
              <a:avLst/>
            </a:prstGeom>
            <a:noFill/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21" name="Shape 121"/>
            <p:cNvSpPr/>
            <p:nvPr/>
          </p:nvSpPr>
          <p:spPr>
            <a:xfrm>
              <a:off x="3504" y="1679"/>
              <a:ext cx="1007" cy="816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laws and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regulations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Shape 122"/>
          <p:cNvSpPr txBox="1"/>
          <p:nvPr/>
        </p:nvSpPr>
        <p:spPr>
          <a:xfrm>
            <a:off x="4267200" y="3276600"/>
            <a:ext cx="14478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HRM</a:t>
            </a:r>
          </a:p>
        </p:txBody>
      </p:sp>
      <p:grpSp>
        <p:nvGrpSpPr>
          <p:cNvPr id="123" name="Shape 123"/>
          <p:cNvGrpSpPr/>
          <p:nvPr/>
        </p:nvGrpSpPr>
        <p:grpSpPr>
          <a:xfrm>
            <a:off x="4114800" y="1600200"/>
            <a:ext cx="1600199" cy="1600199"/>
            <a:chOff x="2400" y="864"/>
            <a:chExt cx="1007" cy="1007"/>
          </a:xfrm>
        </p:grpSpPr>
        <p:sp>
          <p:nvSpPr>
            <p:cNvPr id="124" name="Shape 124"/>
            <p:cNvSpPr/>
            <p:nvPr/>
          </p:nvSpPr>
          <p:spPr>
            <a:xfrm>
              <a:off x="2400" y="864"/>
              <a:ext cx="1007" cy="816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dynamic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environment</a:t>
              </a:r>
            </a:p>
          </p:txBody>
        </p:sp>
        <p:cxnSp>
          <p:nvCxnSpPr>
            <p:cNvPr id="125" name="Shape 125"/>
            <p:cNvCxnSpPr/>
            <p:nvPr/>
          </p:nvCxnSpPr>
          <p:spPr>
            <a:xfrm>
              <a:off x="2928" y="1679"/>
              <a:ext cx="0" cy="191"/>
            </a:xfrm>
            <a:prstGeom prst="straightConnector1">
              <a:avLst/>
            </a:prstGeom>
            <a:noFill/>
            <a:ln w="9525" cap="flat">
              <a:solidFill>
                <a:srgbClr val="B2262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26" name="Shape 126"/>
          <p:cNvSpPr txBox="1"/>
          <p:nvPr/>
        </p:nvSpPr>
        <p:spPr>
          <a:xfrm>
            <a:off x="1371600" y="5816460"/>
            <a:ext cx="7086600" cy="427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affect HRM functions.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/>
        </p:nvSpPr>
        <p:spPr>
          <a:xfrm>
            <a:off x="1905000" y="411956"/>
            <a:ext cx="7467600" cy="519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External Influences on HRM</a:t>
            </a:r>
          </a:p>
        </p:txBody>
      </p:sp>
      <p:sp>
        <p:nvSpPr>
          <p:cNvPr id="132" name="Shape 132"/>
          <p:cNvSpPr/>
          <p:nvPr/>
        </p:nvSpPr>
        <p:spPr>
          <a:xfrm>
            <a:off x="3962400" y="1586753"/>
            <a:ext cx="2286000" cy="13715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dynamic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environment</a:t>
            </a:r>
          </a:p>
        </p:txBody>
      </p:sp>
      <p:sp>
        <p:nvSpPr>
          <p:cNvPr id="133" name="Shape 133"/>
          <p:cNvSpPr/>
          <p:nvPr/>
        </p:nvSpPr>
        <p:spPr>
          <a:xfrm>
            <a:off x="2286000" y="3415553"/>
            <a:ext cx="14541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globalization</a:t>
            </a:r>
          </a:p>
        </p:txBody>
      </p:sp>
      <p:sp>
        <p:nvSpPr>
          <p:cNvPr id="134" name="Shape 134"/>
          <p:cNvSpPr/>
          <p:nvPr/>
        </p:nvSpPr>
        <p:spPr>
          <a:xfrm>
            <a:off x="4876800" y="3415553"/>
            <a:ext cx="26225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decentralized work sites</a:t>
            </a:r>
          </a:p>
        </p:txBody>
      </p:sp>
      <p:sp>
        <p:nvSpPr>
          <p:cNvPr id="135" name="Shape 135"/>
          <p:cNvSpPr/>
          <p:nvPr/>
        </p:nvSpPr>
        <p:spPr>
          <a:xfrm>
            <a:off x="5715000" y="3872753"/>
            <a:ext cx="12890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</a:p>
        </p:txBody>
      </p:sp>
      <p:sp>
        <p:nvSpPr>
          <p:cNvPr id="136" name="Shape 136"/>
          <p:cNvSpPr/>
          <p:nvPr/>
        </p:nvSpPr>
        <p:spPr>
          <a:xfrm>
            <a:off x="3200400" y="4253753"/>
            <a:ext cx="8064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teams</a:t>
            </a:r>
          </a:p>
        </p:txBody>
      </p:sp>
      <p:sp>
        <p:nvSpPr>
          <p:cNvPr id="137" name="Shape 137"/>
          <p:cNvSpPr/>
          <p:nvPr/>
        </p:nvSpPr>
        <p:spPr>
          <a:xfrm>
            <a:off x="2819400" y="3872753"/>
            <a:ext cx="20764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workforce diversity</a:t>
            </a:r>
          </a:p>
        </p:txBody>
      </p:sp>
      <p:sp>
        <p:nvSpPr>
          <p:cNvPr id="138" name="Shape 138"/>
          <p:cNvSpPr/>
          <p:nvPr/>
        </p:nvSpPr>
        <p:spPr>
          <a:xfrm>
            <a:off x="5105400" y="4253753"/>
            <a:ext cx="24574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employee involvement</a:t>
            </a:r>
          </a:p>
        </p:txBody>
      </p:sp>
      <p:sp>
        <p:nvSpPr>
          <p:cNvPr id="139" name="Shape 139"/>
          <p:cNvSpPr/>
          <p:nvPr/>
        </p:nvSpPr>
        <p:spPr>
          <a:xfrm>
            <a:off x="6172200" y="4710953"/>
            <a:ext cx="7810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ethics</a:t>
            </a:r>
          </a:p>
        </p:txBody>
      </p:sp>
      <p:sp>
        <p:nvSpPr>
          <p:cNvPr id="140" name="Shape 140"/>
          <p:cNvSpPr/>
          <p:nvPr/>
        </p:nvSpPr>
        <p:spPr>
          <a:xfrm>
            <a:off x="2362200" y="4710953"/>
            <a:ext cx="29527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changing skill requirements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3505200" y="5168153"/>
            <a:ext cx="26733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continuous improvement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955675" y="5840085"/>
            <a:ext cx="77724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“The only constant in life is change.”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HRM11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1014</Words>
  <Application>Microsoft Office PowerPoint</Application>
  <PresentationFormat>On-screen Show (4:3)</PresentationFormat>
  <Paragraphs>172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 New</vt:lpstr>
      <vt:lpstr>Times New Roman</vt:lpstr>
      <vt:lpstr>Wingdings</vt:lpstr>
      <vt:lpstr>FHRM11e Template</vt:lpstr>
      <vt:lpstr>Content slide master</vt:lpstr>
      <vt:lpstr>PowerPoint Presentation</vt:lpstr>
      <vt:lpstr>Importance of HRM</vt:lpstr>
      <vt:lpstr>The HRM Functions</vt:lpstr>
      <vt:lpstr>The HRM Functions</vt:lpstr>
      <vt:lpstr>The HRM Functions</vt:lpstr>
      <vt:lpstr>The HRM Functions</vt:lpstr>
      <vt:lpstr>The HRM Functions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Exhibit 2-6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1</cp:revision>
  <dcterms:modified xsi:type="dcterms:W3CDTF">2017-03-28T19:16:35Z</dcterms:modified>
</cp:coreProperties>
</file>